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  <p:sldMasterId id="2147483672" r:id="rId2"/>
  </p:sldMasterIdLst>
  <p:notesMasterIdLst>
    <p:notesMasterId r:id="rId44"/>
  </p:notesMasterIdLst>
  <p:sldIdLst>
    <p:sldId id="256" r:id="rId3"/>
    <p:sldId id="258" r:id="rId4"/>
    <p:sldId id="358" r:id="rId5"/>
    <p:sldId id="359" r:id="rId6"/>
    <p:sldId id="263" r:id="rId7"/>
    <p:sldId id="360" r:id="rId8"/>
    <p:sldId id="364" r:id="rId9"/>
    <p:sldId id="333" r:id="rId10"/>
    <p:sldId id="344" r:id="rId11"/>
    <p:sldId id="334" r:id="rId12"/>
    <p:sldId id="335" r:id="rId13"/>
    <p:sldId id="366" r:id="rId14"/>
    <p:sldId id="260" r:id="rId15"/>
    <p:sldId id="264" r:id="rId16"/>
    <p:sldId id="311" r:id="rId17"/>
    <p:sldId id="312" r:id="rId18"/>
    <p:sldId id="361" r:id="rId19"/>
    <p:sldId id="324" r:id="rId20"/>
    <p:sldId id="329" r:id="rId21"/>
    <p:sldId id="337" r:id="rId22"/>
    <p:sldId id="338" r:id="rId23"/>
    <p:sldId id="314" r:id="rId24"/>
    <p:sldId id="353" r:id="rId25"/>
    <p:sldId id="356" r:id="rId26"/>
    <p:sldId id="357" r:id="rId27"/>
    <p:sldId id="341" r:id="rId28"/>
    <p:sldId id="342" r:id="rId29"/>
    <p:sldId id="343" r:id="rId30"/>
    <p:sldId id="313" r:id="rId31"/>
    <p:sldId id="362" r:id="rId32"/>
    <p:sldId id="363" r:id="rId33"/>
    <p:sldId id="367" r:id="rId34"/>
    <p:sldId id="315" r:id="rId35"/>
    <p:sldId id="339" r:id="rId36"/>
    <p:sldId id="318" r:id="rId37"/>
    <p:sldId id="345" r:id="rId38"/>
    <p:sldId id="346" r:id="rId39"/>
    <p:sldId id="321" r:id="rId40"/>
    <p:sldId id="368" r:id="rId41"/>
    <p:sldId id="316" r:id="rId42"/>
    <p:sldId id="322" r:id="rId43"/>
  </p:sldIdLst>
  <p:sldSz cx="9144000" cy="6858000" type="screen4x3"/>
  <p:notesSz cx="6858000" cy="9144000"/>
  <p:custDataLst>
    <p:tags r:id="rId45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F6E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 autoAdjust="0"/>
    <p:restoredTop sz="74664" autoAdjust="0"/>
  </p:normalViewPr>
  <p:slideViewPr>
    <p:cSldViewPr snapToGrid="0">
      <p:cViewPr varScale="1">
        <p:scale>
          <a:sx n="56" d="100"/>
          <a:sy n="56" d="100"/>
        </p:scale>
        <p:origin x="1644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E0F5A-3FF6-4571-9E4A-E983F804AD0D}" type="datetimeFigureOut">
              <a:rPr lang="it-IT" smtClean="0"/>
              <a:t>27/09/2015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CCB7-AD05-4611-9754-FCFD1A2599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99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22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31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22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/>
              <a:t>Al max un livello elenco puntato</a:t>
            </a:r>
          </a:p>
          <a:p>
            <a:r>
              <a:rPr lang="it-IT" smtClean="0"/>
              <a:t>Formule in centro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57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00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46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53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dirty="0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dirty="0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49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808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92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Rain, snow, dust lying on the camera lens cause blurry or partially occluded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pictures, while wind might displace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Similarly, an attacker can intentionally change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focus, spray some opaque or glossy liquid, displace or occlude the camera.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808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08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557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792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45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smtClean="0">
                <a:solidFill>
                  <a:srgbClr val="FF0000"/>
                </a:solidFill>
              </a:rPr>
              <a:t>Potremmo aggiungere un’immagine che illustra come abbiamo generato la sequenza sinteticamente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Sia per il displacement che per il blur, ce la fai?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44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933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985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𝟗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𝟕𝟖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𝟕𝟖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𝟖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𝟏𝟐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𝟔𝟔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𝟒𝟔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  <a:p>
                <a:endParaRPr lang="it-IT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𝟏%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𝜸_𝒍=𝟗,𝟓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𝑻𝑷𝑹=𝟕𝟖,𝟏%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𝒍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𝟓,𝟒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𝟕𝟖,𝟖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𝒍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𝟏𝟐,𝟒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𝟔𝟔,𝟒𝟔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%</a:t>
                </a:r>
                <a:endParaRPr lang="it-IT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  <a:p>
                <a:endParaRPr lang="it-IT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635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94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 scenario che consideriamo in questa tesi è quello dei sistemi di monitoraggio video.</a:t>
            </a:r>
          </a:p>
          <a:p>
            <a:endParaRPr lang="it-IT" dirty="0" smtClean="0"/>
          </a:p>
          <a:p>
            <a:r>
              <a:rPr lang="it-IT" dirty="0" smtClean="0"/>
              <a:t>In</a:t>
            </a:r>
            <a:r>
              <a:rPr lang="it-IT" baseline="0" dirty="0" smtClean="0"/>
              <a:t> particolare ci siamo concentrati sul problema di identificare particolari eventi in grado di compromettere la corretta ripresa della scena.</a:t>
            </a:r>
          </a:p>
          <a:p>
            <a:r>
              <a:rPr lang="it-IT" baseline="0" dirty="0" smtClean="0"/>
              <a:t>Questi particolari eventi prendono il nome di tampering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9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/>
              <a:t>Device target: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</a:p>
          <a:p>
            <a:pPr lvl="1"/>
            <a:r>
              <a:rPr lang="it-IT" b="1" dirty="0" smtClean="0"/>
              <a:t>ReISC</a:t>
            </a:r>
            <a:r>
              <a:rPr lang="it-IT" dirty="0" smtClean="0"/>
              <a:t> (Reduced Energy Instruction Set Computer)</a:t>
            </a:r>
          </a:p>
          <a:p>
            <a:pPr lvl="1"/>
            <a:r>
              <a:rPr lang="it-IT" b="1" dirty="0" smtClean="0"/>
              <a:t>Clock rates:</a:t>
            </a:r>
          </a:p>
          <a:p>
            <a:pPr lvl="2"/>
            <a:r>
              <a:rPr lang="it-IT" dirty="0" smtClean="0"/>
              <a:t>82.5 MHz at 1.2V</a:t>
            </a:r>
          </a:p>
          <a:p>
            <a:pPr lvl="2"/>
            <a:r>
              <a:rPr lang="it-IT" dirty="0" smtClean="0"/>
              <a:t>Sub-1MHz at 0.6V</a:t>
            </a:r>
          </a:p>
          <a:p>
            <a:pPr lvl="1"/>
            <a:r>
              <a:rPr lang="it-IT" b="1" dirty="0" smtClean="0"/>
              <a:t>Reduced memory</a:t>
            </a:r>
            <a:r>
              <a:rPr lang="it-IT" dirty="0" smtClean="0"/>
              <a:t> (1.25 MB)</a:t>
            </a:r>
          </a:p>
          <a:p>
            <a:pPr lvl="1"/>
            <a:r>
              <a:rPr lang="it-IT" b="1" dirty="0" smtClean="0"/>
              <a:t>Battery-powered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74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smtClean="0"/>
              <a:t>Device target:</a:t>
            </a:r>
            <a:r>
              <a:rPr lang="it-IT" smtClean="0"/>
              <a:t> </a:t>
            </a:r>
            <a:r>
              <a:rPr lang="it-IT" i="1" smtClean="0"/>
              <a:t>SecSoc </a:t>
            </a:r>
            <a:r>
              <a:rPr lang="it-IT" smtClean="0"/>
              <a:t>(Security System on Chip)</a:t>
            </a:r>
          </a:p>
          <a:p>
            <a:pPr lvl="1"/>
            <a:r>
              <a:rPr lang="it-IT" b="1" smtClean="0"/>
              <a:t>ReISC</a:t>
            </a:r>
            <a:r>
              <a:rPr lang="it-IT" smtClean="0"/>
              <a:t> (Reduced Energy Instruction Set Computer)</a:t>
            </a:r>
          </a:p>
          <a:p>
            <a:pPr lvl="1"/>
            <a:r>
              <a:rPr lang="it-IT" b="1" smtClean="0"/>
              <a:t>Clock rates:</a:t>
            </a:r>
          </a:p>
          <a:p>
            <a:pPr lvl="2"/>
            <a:r>
              <a:rPr lang="it-IT" smtClean="0"/>
              <a:t>82.5 MHz at 1.2V</a:t>
            </a:r>
          </a:p>
          <a:p>
            <a:pPr lvl="2"/>
            <a:r>
              <a:rPr lang="it-IT" smtClean="0"/>
              <a:t>Sub-1MHz at 0.6V</a:t>
            </a:r>
          </a:p>
          <a:p>
            <a:pPr lvl="1"/>
            <a:r>
              <a:rPr lang="it-IT" b="1" smtClean="0"/>
              <a:t>Reduced memory</a:t>
            </a:r>
            <a:r>
              <a:rPr lang="it-IT" smtClean="0"/>
              <a:t> (1.25 MB)</a:t>
            </a:r>
          </a:p>
          <a:p>
            <a:pPr lvl="1"/>
            <a:r>
              <a:rPr lang="it-IT" b="1" smtClean="0"/>
              <a:t>Battery-powered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602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203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migliorare le performance abbiamo introdotto una fase di segmentazione  in maniera tale</a:t>
            </a:r>
            <a:r>
              <a:rPr lang="it-IT" baseline="0" dirty="0" smtClean="0"/>
              <a:t> che i nostri indicatori si comportino in maniera stazionaria.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519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 modellabile con modelli predittivi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8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32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76BFB-905F-44C5-9F5C-C7DEFB228DA1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57D6-7868-4B1A-ACE6-17670C042257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5938838" cy="833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66800"/>
            <a:ext cx="8224838" cy="4949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7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5D06-BC3A-41B2-B524-949E308EE634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78625" y="76200"/>
            <a:ext cx="2055813" cy="5940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16625" cy="5940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2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1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CA2A-08B1-4831-9F10-B71E814F416E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192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137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2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4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7134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6238" y="3860800"/>
            <a:ext cx="2703512" cy="2360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2150" y="3860800"/>
            <a:ext cx="2703513" cy="2360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6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C071-474F-459E-BF5A-E79752C49CBF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sz="2400" b="0"/>
            </a:lvl1pPr>
            <a:lvl2pPr>
              <a:defRPr sz="2400"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192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2568235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62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05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496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569913"/>
            <a:ext cx="1951038" cy="5651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1513" y="569913"/>
            <a:ext cx="5700712" cy="5651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30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13" y="569913"/>
            <a:ext cx="7804150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fld id="{70FE5FAB-BE11-4DAC-9539-6BBA671DAE03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  <a:prstGeom prst="rect">
            <a:avLst/>
          </a:prstGeo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50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11995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fld id="{94CFAD24-8776-4B30-9A08-59F1CA61F986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  <a:prstGeom prst="rect">
            <a:avLst/>
          </a:prstGeo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50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449910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D259-4736-40FC-B034-5667D9A0B4C7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9E57-4508-40C6-859F-FA75BF6B73AE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35425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97425" y="1066800"/>
            <a:ext cx="4037013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Arial (Intestazioni)"/>
                <a:ea typeface="+mj-ea"/>
                <a:cs typeface="+mj-cs"/>
              </a:defRPr>
            </a:lvl1pPr>
          </a:lstStyle>
          <a:p>
            <a:r>
              <a:rPr lang="en-GB" altLang="it-IT" smtClean="0"/>
              <a:t>Cliccate per modificare il formato del testo del 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16710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9E77-6635-4103-985D-B5E4A3B851FA}" type="datetime1">
              <a:rPr lang="it-IT" smtClean="0"/>
              <a:t>27/09/2015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91742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6D9E-90D7-480A-9616-2B93A4DBB698}" type="datetime1">
              <a:rPr lang="it-IT" smtClean="0"/>
              <a:t>27/09/2015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54232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9C8A-B5ED-487E-8DA3-66B31DC4C0B8}" type="datetime1">
              <a:rPr lang="it-IT" smtClean="0"/>
              <a:t>27/09/2015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25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5FA6-D515-4A9F-B8CD-44E5D486ADDF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01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D0FE-0F8E-4F92-9859-84FA9F533202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6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6F83-2866-4F43-9B89-B6913BEA6CAE}" type="datetime1">
              <a:rPr lang="it-IT" smtClean="0"/>
              <a:t>27/09/2015</a:t>
            </a:fld>
            <a:endParaRPr lang="it-IT"/>
          </a:p>
        </p:txBody>
      </p:sp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772275" y="114300"/>
            <a:ext cx="2057400" cy="795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1">
                <a:solidFill>
                  <a:srgbClr val="002060"/>
                </a:solidFill>
                <a:latin typeface="Arial (Corpo)"/>
              </a:defRPr>
            </a:lvl1pPr>
          </a:lstStyle>
          <a:p>
            <a:fld id="{F8300DBA-85FD-42FC-92B7-D687C47B8185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05256" y="6553200"/>
            <a:ext cx="38381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Arial (Corpo)"/>
              </a:defRPr>
            </a:lvl1pPr>
          </a:lstStyle>
          <a:p>
            <a:r>
              <a:rPr lang="it-IT" smtClean="0">
                <a:solidFill>
                  <a:srgbClr val="002060"/>
                </a:solidFill>
              </a:rPr>
              <a:t>Gaibotti, Marchisio, Sentinelli, Boracchi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5938838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title text format</a:t>
            </a: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8224838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outline text format</a:t>
            </a:r>
          </a:p>
          <a:p>
            <a:pPr lvl="1"/>
            <a:r>
              <a:rPr lang="en-US" altLang="it-IT" dirty="0" smtClean="0"/>
              <a:t>Second Outline Level</a:t>
            </a:r>
          </a:p>
          <a:p>
            <a:pPr lvl="2"/>
            <a:r>
              <a:rPr lang="en-US" altLang="it-IT" dirty="0" smtClean="0"/>
              <a:t>Third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82548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86" r:id="rId12"/>
    <p:sldLayoutId id="2147483805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2060"/>
          </a:solidFill>
          <a:latin typeface="Arial (Intestazioni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rgbClr val="002060"/>
          </a:solidFill>
          <a:latin typeface="Arial (Corpo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02060"/>
          </a:solidFill>
          <a:latin typeface="Arial (Corpo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002060"/>
          </a:solidFill>
          <a:latin typeface="Arial (Corpo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ntestazioneLucidi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oundRect">
            <a:avLst>
              <a:gd name="adj" fmla="val 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it-IT" altLang="it-IT" smtClean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71513" y="569913"/>
            <a:ext cx="7804150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title text format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16238" y="3860800"/>
            <a:ext cx="5559425" cy="236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the outline text format</a:t>
            </a:r>
          </a:p>
          <a:p>
            <a:pPr lvl="1"/>
            <a:r>
              <a:rPr lang="en-US" altLang="it-IT" smtClean="0"/>
              <a:t>Second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2967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85" r:id="rId13"/>
    <p:sldLayoutId id="2147483714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5pPr>
      <a:lvl6pPr marL="4572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6pPr>
      <a:lvl7pPr marL="9144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7pPr>
      <a:lvl8pPr marL="13716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8pPr>
      <a:lvl9pPr marL="18288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9pPr>
    </p:titleStyle>
    <p:bodyStyle>
      <a:lvl1pPr marL="338138" indent="-338138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"/>
        <a:defRPr sz="2000">
          <a:solidFill>
            <a:srgbClr val="000000"/>
          </a:solidFill>
          <a:latin typeface="+mn-lt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4D82"/>
        </a:buClr>
        <a:buSzPct val="100000"/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</a:defRPr>
      </a:lvl4pPr>
      <a:lvl5pPr marL="20574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5pPr>
      <a:lvl6pPr marL="25146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6pPr>
      <a:lvl7pPr marL="29718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7pPr>
      <a:lvl8pPr marL="34290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8pPr>
      <a:lvl9pPr marL="38862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8" Type="http://schemas.openxmlformats.org/officeDocument/2006/relationships/image" Target="../media/image67.png"/><Relationship Id="rId3" Type="http://schemas.openxmlformats.org/officeDocument/2006/relationships/image" Target="../media/image260.png"/><Relationship Id="rId7" Type="http://schemas.openxmlformats.org/officeDocument/2006/relationships/image" Target="../media/image29.wmf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19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8" Type="http://schemas.openxmlformats.org/officeDocument/2006/relationships/image" Target="../media/image67.png"/><Relationship Id="rId7" Type="http://schemas.openxmlformats.org/officeDocument/2006/relationships/image" Target="../media/image28.wmf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png"/><Relationship Id="rId19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wmf"/><Relationship Id="rId26" Type="http://schemas.openxmlformats.org/officeDocument/2006/relationships/image" Target="../media/image32.wmf"/><Relationship Id="rId21" Type="http://schemas.openxmlformats.org/officeDocument/2006/relationships/image" Target="../media/image65.png"/><Relationship Id="rId17" Type="http://schemas.openxmlformats.org/officeDocument/2006/relationships/image" Target="../media/image27.wmf"/><Relationship Id="rId25" Type="http://schemas.openxmlformats.org/officeDocument/2006/relationships/image" Target="../media/image31.w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8.png"/><Relationship Id="rId15" Type="http://schemas.openxmlformats.org/officeDocument/2006/relationships/image" Target="../media/image69.png"/><Relationship Id="rId23" Type="http://schemas.openxmlformats.org/officeDocument/2006/relationships/image" Target="../media/image67.png"/><Relationship Id="rId19" Type="http://schemas.openxmlformats.org/officeDocument/2006/relationships/image" Target="../media/image29.wmf"/><Relationship Id="rId22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2994325" y="311103"/>
            <a:ext cx="5991367" cy="1003869"/>
          </a:xfrm>
        </p:spPr>
        <p:txBody>
          <a:bodyPr/>
          <a:lstStyle/>
          <a:p>
            <a:pPr algn="ctr"/>
            <a:r>
              <a:rPr lang="it-IT" sz="3600" dirty="0" smtClean="0"/>
              <a:t>Tampering Detection in Low-Power Smart Cameras</a:t>
            </a:r>
            <a:endParaRPr lang="it-IT" sz="3600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2924752" y="3627889"/>
            <a:ext cx="5904874" cy="824839"/>
          </a:xfrm>
        </p:spPr>
        <p:txBody>
          <a:bodyPr/>
          <a:lstStyle/>
          <a:p>
            <a:pPr algn="r"/>
            <a:r>
              <a:rPr lang="it-IT" sz="2400" b="1" dirty="0" smtClean="0">
                <a:solidFill>
                  <a:srgbClr val="002060"/>
                </a:solidFill>
              </a:rPr>
              <a:t>Adriano Gaibotti, Claudio Marchisio, </a:t>
            </a:r>
          </a:p>
          <a:p>
            <a:pPr algn="r"/>
            <a:r>
              <a:rPr lang="it-IT" sz="2400" b="1" dirty="0" smtClean="0">
                <a:solidFill>
                  <a:srgbClr val="002060"/>
                </a:solidFill>
              </a:rPr>
              <a:t>Alexandro Sentinelli, </a:t>
            </a:r>
            <a:r>
              <a:rPr lang="it-IT" sz="2400" b="1" u="sng" dirty="0" smtClean="0">
                <a:solidFill>
                  <a:srgbClr val="002060"/>
                </a:solidFill>
              </a:rPr>
              <a:t>Giacomo Boracchi</a:t>
            </a:r>
          </a:p>
        </p:txBody>
      </p:sp>
      <p:sp>
        <p:nvSpPr>
          <p:cNvPr id="8" name="Titolo 5"/>
          <p:cNvSpPr txBox="1">
            <a:spLocks/>
          </p:cNvSpPr>
          <p:nvPr/>
        </p:nvSpPr>
        <p:spPr bwMode="auto">
          <a:xfrm>
            <a:off x="2924752" y="1243906"/>
            <a:ext cx="5991367" cy="62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 algn="ctr"/>
            <a:endParaRPr lang="it-IT" sz="1800" b="0" kern="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7" y="4848011"/>
            <a:ext cx="1490989" cy="1490989"/>
          </a:xfrm>
          <a:prstGeom prst="rect">
            <a:avLst/>
          </a:prstGeom>
        </p:spPr>
      </p:pic>
      <p:pic>
        <p:nvPicPr>
          <p:cNvPr id="9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137" y="3567681"/>
            <a:ext cx="1490989" cy="105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19862" y="5043375"/>
            <a:ext cx="6816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2060"/>
                </a:solidFill>
              </a:rPr>
              <a:t>ST Microelectronics (AST),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it-IT" sz="2000" b="1" dirty="0" smtClean="0">
                <a:solidFill>
                  <a:srgbClr val="002060"/>
                </a:solidFill>
              </a:rPr>
              <a:t>Agrate </a:t>
            </a:r>
            <a:r>
              <a:rPr lang="it-IT" sz="2000" b="1" dirty="0">
                <a:solidFill>
                  <a:srgbClr val="002060"/>
                </a:solidFill>
              </a:rPr>
              <a:t>Brianza (MB), Italy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4882" y="5589193"/>
            <a:ext cx="599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 dirty="0">
                <a:solidFill>
                  <a:srgbClr val="002060"/>
                </a:solidFill>
              </a:rPr>
              <a:t>Politecnico di </a:t>
            </a:r>
            <a:r>
              <a:rPr lang="it-IT" sz="2000" b="1" dirty="0" smtClean="0">
                <a:solidFill>
                  <a:srgbClr val="002060"/>
                </a:solidFill>
              </a:rPr>
              <a:t>Milano (DEIB), Milano (MI), Italy </a:t>
            </a:r>
            <a:endParaRPr lang="it-IT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40" y="3739032"/>
            <a:ext cx="3656561" cy="274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Blur: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](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it-IT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 xmlns="">
          <p:sp>
            <p:nvSpPr>
              <p:cNvPr id="9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blipFill rotWithShape="0">
                <a:blip r:embed="rId4"/>
                <a:stretch>
                  <a:fillRect l="-3286" t="-23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3739032"/>
            <a:ext cx="3656563" cy="274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Blur: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](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it-IT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 smtClean="0"/>
                  <a:t>Displacement</a:t>
                </a:r>
                <a:r>
                  <a:rPr lang="it-IT" sz="2200" b="1" dirty="0"/>
                  <a:t>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200" i="1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p>
                              <m:sSup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 smtClean="0"/>
                  <a:t>Other </a:t>
                </a:r>
                <a:r>
                  <a:rPr lang="it-IT" sz="2200" dirty="0" smtClean="0"/>
                  <a:t>degradations </a:t>
                </a:r>
                <a:r>
                  <a:rPr lang="it-IT" sz="2200" dirty="0" smtClean="0"/>
                  <a:t>(e.g. sensor faults, noise </a:t>
                </a:r>
                <a:r>
                  <a:rPr lang="it-IT" sz="2200" dirty="0" smtClean="0"/>
                  <a:t>increase</a:t>
                </a:r>
                <a:r>
                  <a:rPr lang="it-IT" sz="2200" dirty="0" smtClean="0"/>
                  <a:t>) could be possibly considered</a:t>
                </a: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>
          <p:sp>
            <p:nvSpPr>
              <p:cNvPr id="10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5486400"/>
              </a:xfrm>
              <a:prstGeom prst="rect">
                <a:avLst/>
              </a:prstGeom>
              <a:blipFill rotWithShape="0">
                <a:blip r:embed="rId4"/>
                <a:stretch>
                  <a:fillRect l="-3286" t="-2111" b="-41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Proposed 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26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066800"/>
            <a:ext cx="8221249" cy="494982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dirty="0" smtClean="0"/>
              <a:t>Our solution </a:t>
            </a:r>
            <a:r>
              <a:rPr lang="it-IT" dirty="0" smtClean="0"/>
              <a:t>three features:</a:t>
            </a:r>
            <a:endParaRPr lang="it-IT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dirty="0" smtClean="0"/>
              <a:t>Extract </a:t>
            </a:r>
            <a:r>
              <a:rPr lang="it-IT" b="1" dirty="0" smtClean="0"/>
              <a:t>scalar </a:t>
            </a:r>
            <a:r>
              <a:rPr lang="it-IT" b="1" dirty="0"/>
              <a:t>indicators</a:t>
            </a:r>
            <a:r>
              <a:rPr lang="it-IT" dirty="0"/>
              <a:t> </a:t>
            </a:r>
            <a:r>
              <a:rPr lang="it-IT" dirty="0" smtClean="0"/>
              <a:t>from each frame, that should: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Have low computational cost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Have low memory requirements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b="1" dirty="0" smtClean="0"/>
              <a:t>Detect outliers </a:t>
            </a:r>
            <a:r>
              <a:rPr lang="it-IT" dirty="0" smtClean="0"/>
              <a:t>in the indicators to identify tampering events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b="1" dirty="0" smtClean="0"/>
              <a:t>Segment the scene </a:t>
            </a:r>
            <a:r>
              <a:rPr lang="it-IT" dirty="0" smtClean="0"/>
              <a:t>and monitor each region </a:t>
            </a:r>
            <a:endParaRPr lang="it-IT" b="1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Definition of </a:t>
            </a:r>
            <a:r>
              <a:rPr lang="it-IT" i="1" dirty="0" smtClean="0"/>
              <a:t>regions </a:t>
            </a:r>
            <a:r>
              <a:rPr lang="it-IT" dirty="0" smtClean="0"/>
              <a:t>in which indicators are </a:t>
            </a:r>
            <a:r>
              <a:rPr lang="it-IT" i="1" dirty="0" smtClean="0"/>
              <a:t>stationary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Analysis of the indicators </a:t>
            </a:r>
            <a:r>
              <a:rPr lang="it-IT" i="1" dirty="0" smtClean="0"/>
              <a:t>separately for each region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Combining </a:t>
            </a:r>
            <a:r>
              <a:rPr lang="en-US" dirty="0" smtClean="0"/>
              <a:t>together the obtained results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Proposed 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07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Extracted indicators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4"/>
              <p:cNvSpPr txBox="1">
                <a:spLocks/>
              </p:cNvSpPr>
              <p:nvPr/>
            </p:nvSpPr>
            <p:spPr bwMode="auto">
              <a:xfrm>
                <a:off x="598024" y="1078375"/>
                <a:ext cx="8545976" cy="5779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Average luma value</a:t>
                </a:r>
                <a:endParaRPr lang="it-IT" b="1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i="1" dirty="0"/>
                  <a:t>D</a:t>
                </a:r>
                <a:r>
                  <a:rPr lang="it-IT" i="1" dirty="0" smtClean="0"/>
                  <a:t>isplacements </a:t>
                </a:r>
                <a:r>
                  <a:rPr lang="it-IT" dirty="0" smtClean="0"/>
                  <a:t>produce changes in</a:t>
                </a:r>
                <a:r>
                  <a:rPr lang="it-IT" i="1" dirty="0" smtClean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Frame difference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p/>
                      </m:sSup>
                    </m:oMath>
                  </m:oMathPara>
                </a14:m>
                <a:endParaRPr lang="it-IT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i="1" dirty="0"/>
                  <a:t>Displacements </a:t>
                </a:r>
                <a:r>
                  <a:rPr lang="it-IT" dirty="0"/>
                  <a:t>produce changes in</a:t>
                </a:r>
                <a:r>
                  <a:rPr lang="it-IT" i="1" dirty="0" smtClean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Average gradient norm</a:t>
                </a:r>
                <a:endParaRPr lang="it-IT" b="1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⊛</m:t>
                                      </m:r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⊛</m:t>
                                      </m:r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it-IT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i="1" dirty="0" smtClean="0"/>
                  <a:t>Blur </a:t>
                </a:r>
                <a:r>
                  <a:rPr lang="it-IT" dirty="0" smtClean="0"/>
                  <a:t>attenuates high frequency components of the image </a:t>
                </a:r>
                <a:endParaRPr lang="it-IT" i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b="1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it-IT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024" y="1078375"/>
                <a:ext cx="8545976" cy="5779625"/>
              </a:xfrm>
              <a:prstGeom prst="rect">
                <a:avLst/>
              </a:prstGeom>
              <a:blipFill rotWithShape="0">
                <a:blip r:embed="rId3"/>
                <a:stretch>
                  <a:fillRect l="-2140" t="-22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0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17" y="944562"/>
            <a:ext cx="7554406" cy="3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Outlier detection</a:t>
            </a:r>
            <a:endParaRPr lang="it-IT"/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3922564" y="2743200"/>
            <a:ext cx="5359592" cy="3349744"/>
            <a:chOff x="4562474" y="1481138"/>
            <a:chExt cx="4267200" cy="2667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4" y="1481138"/>
              <a:ext cx="4267200" cy="2667000"/>
            </a:xfrm>
            <a:prstGeom prst="rect">
              <a:avLst/>
            </a:prstGeom>
          </p:spPr>
        </p:pic>
        <p:sp>
          <p:nvSpPr>
            <p:cNvPr id="25" name="Oval 24"/>
            <p:cNvSpPr>
              <a:spLocks noChangeAspect="1"/>
            </p:cNvSpPr>
            <p:nvPr/>
          </p:nvSpPr>
          <p:spPr>
            <a:xfrm flipV="1">
              <a:off x="638269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flipV="1">
              <a:off x="642343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flipV="1">
              <a:off x="6595603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flipV="1">
              <a:off x="6707997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flipV="1">
              <a:off x="6913075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flipV="1">
              <a:off x="681260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flipV="1">
              <a:off x="6564690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flipV="1">
              <a:off x="6748737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flipV="1">
              <a:off x="7158893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flipV="1">
              <a:off x="7320215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flipV="1">
              <a:off x="5403616" y="3831608"/>
              <a:ext cx="81481" cy="8229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flipV="1">
              <a:off x="611760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flipV="1">
              <a:off x="5912526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7967870" cy="5026144"/>
              </a:xfrm>
            </p:spPr>
            <p:txBody>
              <a:bodyPr/>
              <a:lstStyle/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/>
                  <a:t>Indicators are monitored by </a:t>
                </a:r>
                <a:r>
                  <a:rPr lang="it-IT" b="1" i="1" dirty="0"/>
                  <a:t>confidence interval</a:t>
                </a:r>
                <a:r>
                  <a:rPr lang="it-IT" b="1" dirty="0"/>
                  <a:t>:</a:t>
                </a:r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/>
                  <a:t>temporal standard </a:t>
                </a:r>
                <a:r>
                  <a:rPr lang="it-IT" dirty="0"/>
                  <a:t>deviation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tuning </a:t>
                </a:r>
                <a:r>
                  <a:rPr lang="it-IT" dirty="0"/>
                  <a:t>parameter</a:t>
                </a:r>
              </a:p>
              <a:p>
                <a:pPr marL="457200" lvl="1" indent="0">
                  <a:buNone/>
                </a:pP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7967870" cy="5026144"/>
              </a:xfrm>
              <a:blipFill rotWithShape="0">
                <a:blip r:embed="rId4"/>
                <a:stretch>
                  <a:fillRect l="-2295" t="-24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Outlier detection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7967870" cy="2073965"/>
              </a:xfrm>
            </p:spPr>
            <p:txBody>
              <a:bodyPr/>
              <a:lstStyle/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Indicators are monitored by </a:t>
                </a:r>
                <a:r>
                  <a:rPr lang="it-IT" b="1" i="1" dirty="0" smtClean="0"/>
                  <a:t>confidence interval</a:t>
                </a:r>
                <a:r>
                  <a:rPr lang="it-IT" b="1" dirty="0" smtClean="0"/>
                  <a:t>:</a:t>
                </a:r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 smtClean="0"/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 smtClean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2400" dirty="0"/>
                  <a:t>: </a:t>
                </a:r>
                <a:r>
                  <a:rPr lang="it-IT" sz="2400" dirty="0" smtClean="0"/>
                  <a:t>temporal standard </a:t>
                </a:r>
                <a:r>
                  <a:rPr lang="it-IT" sz="2400" dirty="0"/>
                  <a:t>deviation of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sz="2400" i="1" dirty="0" smtClean="0">
                  <a:latin typeface="Cambria Math" panose="02040503050406030204" pitchFamily="18" charset="0"/>
                </a:endParaRP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2400" dirty="0"/>
                  <a:t>: tuning </a:t>
                </a:r>
                <a:r>
                  <a:rPr lang="it-IT" sz="2400" dirty="0" smtClean="0"/>
                  <a:t>parameter</a:t>
                </a:r>
                <a:endParaRPr lang="it-IT" dirty="0" smtClean="0"/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Very </a:t>
                </a:r>
                <a:r>
                  <a:rPr lang="it-IT" b="1" dirty="0"/>
                  <a:t>efficient </a:t>
                </a:r>
                <a:r>
                  <a:rPr lang="it-IT" dirty="0"/>
                  <a:t>to run, but these techniques </a:t>
                </a:r>
                <a:r>
                  <a:rPr lang="it-IT" b="1" dirty="0"/>
                  <a:t>are meant for i.i.d. random variables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Unfortunately</a:t>
                </a:r>
                <a:r>
                  <a:rPr lang="it-IT" dirty="0"/>
                  <a:t>, changes in the scene or in the illumination bring </a:t>
                </a:r>
                <a:r>
                  <a:rPr lang="it-IT" b="1" dirty="0"/>
                  <a:t>unpredictable trends </a:t>
                </a:r>
                <a:r>
                  <a:rPr lang="it-IT" dirty="0"/>
                  <a:t>inside our indicators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it-IT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7967870" cy="2073965"/>
              </a:xfrm>
              <a:blipFill rotWithShape="0">
                <a:blip r:embed="rId3"/>
                <a:stretch>
                  <a:fillRect l="-2295" t="-5882" r="-306" b="-93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4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/>
                  <a:t>Compute the temporal derivative </a:t>
                </a:r>
                <a:r>
                  <a:rPr lang="it-IT" dirty="0" smtClean="0"/>
                  <a:t>of the indicators </a:t>
                </a:r>
                <a:br>
                  <a:rPr lang="it-IT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i="1" dirty="0"/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/>
                  <a:t>Outliers in the detrended indicators</a:t>
                </a:r>
                <a:r>
                  <a:rPr lang="it-IT" dirty="0" smtClean="0"/>
                  <a:t> </a:t>
                </a:r>
                <a:r>
                  <a:rPr lang="it-IT" dirty="0"/>
                  <a:t>are </a:t>
                </a:r>
                <a:r>
                  <a:rPr lang="it-IT" dirty="0" smtClean="0"/>
                  <a:t>found as values falling outside the </a:t>
                </a:r>
                <a:r>
                  <a:rPr lang="it-IT" dirty="0"/>
                  <a:t>confidence </a:t>
                </a:r>
                <a:r>
                  <a:rPr lang="it-IT" dirty="0" smtClean="0"/>
                  <a:t>interval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it-IT" i="1" dirty="0" smtClean="0">
                    <a:latin typeface="Cambria Math" panose="02040503050406030204" pitchFamily="18" charset="0"/>
                  </a:rPr>
                  <a:t/>
                </a:r>
                <a:br>
                  <a:rPr lang="it-IT" i="1" dirty="0" smtClean="0">
                    <a:latin typeface="Cambria Math" panose="02040503050406030204" pitchFamily="18" charset="0"/>
                  </a:rPr>
                </a:br>
                <a:endParaRPr lang="it-IT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 smtClean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dirty="0"/>
              </a:p>
              <a:p>
                <a:pPr marL="2286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 smtClean="0"/>
                  <a:t>temporal standard deviation of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dirty="0"/>
              </a:p>
              <a:p>
                <a:pPr marL="2286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tuning </a:t>
                </a:r>
                <a:r>
                  <a:rPr lang="it-IT" dirty="0" smtClean="0"/>
                  <a:t>parameter</a:t>
                </a:r>
              </a:p>
              <a:p>
                <a:pPr lvl="2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it-IT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24" t="-1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Detrending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86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91" y="944563"/>
            <a:ext cx="7724438" cy="560863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1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592931" y="909638"/>
            <a:ext cx="8229599" cy="383548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b="1" dirty="0"/>
              <a:t>Scenario</a:t>
            </a:r>
            <a:r>
              <a:rPr lang="it-IT" b="1" dirty="0"/>
              <a:t>: </a:t>
            </a:r>
            <a:r>
              <a:rPr lang="it-IT" dirty="0"/>
              <a:t>video monitoring systems operating outdoor and in harsh environments</a:t>
            </a:r>
            <a:endParaRPr lang="it-IT" b="1" dirty="0"/>
          </a:p>
          <a:p>
            <a:pPr marL="0" indent="0">
              <a:buNone/>
            </a:pPr>
            <a:r>
              <a:rPr lang="en-US" b="1" dirty="0"/>
              <a:t>Tampering Detection</a:t>
            </a:r>
            <a:r>
              <a:rPr lang="it-IT" b="1" dirty="0"/>
              <a:t>: </a:t>
            </a:r>
            <a:r>
              <a:rPr lang="it-IT" dirty="0"/>
              <a:t>automatic identification of events that could prevent the correct image acquisition</a:t>
            </a:r>
          </a:p>
          <a:p>
            <a:pPr lvl="1"/>
            <a:r>
              <a:rPr lang="it-IT" i="1" dirty="0"/>
              <a:t>Camera sabotage</a:t>
            </a:r>
          </a:p>
          <a:p>
            <a:pPr lvl="1"/>
            <a:r>
              <a:rPr lang="it-IT" i="1" dirty="0"/>
              <a:t>Natural phenomena </a:t>
            </a:r>
            <a:r>
              <a:rPr lang="it-IT" dirty="0"/>
              <a:t>(wind, rain drops, snow…)</a:t>
            </a:r>
            <a:endParaRPr lang="it-IT" i="1" dirty="0"/>
          </a:p>
          <a:p>
            <a:pPr marL="0" indent="0">
              <a:buNone/>
            </a:pPr>
            <a:r>
              <a:rPr lang="it-IT" b="1" dirty="0"/>
              <a:t>Degradations on images:</a:t>
            </a:r>
          </a:p>
          <a:p>
            <a:pPr marL="742950" lvl="1" indent="-285750"/>
            <a:r>
              <a:rPr lang="it-IT" dirty="0"/>
              <a:t>Change of the camera view-point</a:t>
            </a:r>
          </a:p>
          <a:p>
            <a:pPr marL="742950" lvl="1" indent="-285750"/>
            <a:r>
              <a:rPr lang="it-IT" dirty="0"/>
              <a:t>Blurring artefacts</a:t>
            </a:r>
          </a:p>
          <a:p>
            <a:pPr marL="457200" lvl="1" indent="0">
              <a:buNone/>
            </a:pPr>
            <a:r>
              <a:rPr lang="it-IT" dirty="0"/>
              <a:t>which causes a substantial loss of information </a:t>
            </a:r>
          </a:p>
          <a:p>
            <a:pPr marL="742950" lvl="1" indent="-285750"/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/>
            <a:endParaRPr lang="en-US" sz="1800" dirty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Motivation</a:t>
            </a:r>
            <a:endParaRPr lang="it-IT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698945"/>
              </p:ext>
            </p:extLst>
          </p:nvPr>
        </p:nvGraphicFramePr>
        <p:xfrm>
          <a:off x="2377087" y="5119680"/>
          <a:ext cx="2233188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Acrobat Document" r:id="rId4" imgW="4276641" imgH="3133580" progId="AcroExch.Document.11">
                  <p:embed/>
                </p:oleObj>
              </mc:Choice>
              <mc:Fallback>
                <p:oleObj name="Acrobat Document" r:id="rId4" imgW="4276641" imgH="31335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7087" y="5119680"/>
                        <a:ext cx="2233188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70946"/>
              </p:ext>
            </p:extLst>
          </p:nvPr>
        </p:nvGraphicFramePr>
        <p:xfrm>
          <a:off x="75994" y="5119680"/>
          <a:ext cx="2233186" cy="164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" name="Acrobat Document" r:id="rId6" imgW="4381298" imgH="3219228" progId="AcroExch.Document.11">
                  <p:embed/>
                </p:oleObj>
              </mc:Choice>
              <mc:Fallback>
                <p:oleObj name="Acrobat Document" r:id="rId6" imgW="4381298" imgH="32192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94" y="5119680"/>
                        <a:ext cx="2233186" cy="164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443337"/>
              </p:ext>
            </p:extLst>
          </p:nvPr>
        </p:nvGraphicFramePr>
        <p:xfrm>
          <a:off x="4678182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Acrobat Document" r:id="rId8" imgW="4495665" imgH="3371611" progId="AcroExch.Document.11">
                  <p:embed/>
                </p:oleObj>
              </mc:Choice>
              <mc:Fallback>
                <p:oleObj name="Acrobat Document" r:id="rId8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8182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57059"/>
              </p:ext>
            </p:extLst>
          </p:nvPr>
        </p:nvGraphicFramePr>
        <p:xfrm>
          <a:off x="6927881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Acrobat Document" r:id="rId10" imgW="4495665" imgH="3371611" progId="AcroExch.Document.11">
                  <p:embed/>
                </p:oleObj>
              </mc:Choice>
              <mc:Fallback>
                <p:oleObj name="Acrobat Document" r:id="rId10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7881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13151" y="3269293"/>
            <a:ext cx="8617907" cy="1689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5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3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3241935"/>
          </a:xfrm>
        </p:spPr>
        <p:txBody>
          <a:bodyPr/>
          <a:lstStyle/>
          <a:p>
            <a:r>
              <a:rPr lang="it-IT" smtClean="0"/>
              <a:t>Video parts with different degrees of texture and dynamics</a:t>
            </a:r>
          </a:p>
          <a:p>
            <a:r>
              <a:rPr lang="it-IT" smtClean="0"/>
              <a:t>Indicators applied in different areas of the image have different behaviours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Segmentation</a:t>
            </a:r>
            <a:endParaRPr lang="it-IT"/>
          </a:p>
        </p:txBody>
      </p:sp>
      <p:cxnSp>
        <p:nvCxnSpPr>
          <p:cNvPr id="9" name="Straight Arrow Connector 8"/>
          <p:cNvCxnSpPr>
            <a:stCxn id="11" idx="3"/>
          </p:cNvCxnSpPr>
          <p:nvPr/>
        </p:nvCxnSpPr>
        <p:spPr>
          <a:xfrm flipV="1">
            <a:off x="1530260" y="5754804"/>
            <a:ext cx="14986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251" y="5431639"/>
            <a:ext cx="125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dynamics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652180" y="4768219"/>
            <a:ext cx="1472520" cy="508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2894" y="5053562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low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 flipV="1">
            <a:off x="4581525" y="3407513"/>
            <a:ext cx="2654769" cy="47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4" y="2992946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high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3241935"/>
          </a:xfrm>
        </p:spPr>
        <p:txBody>
          <a:bodyPr/>
          <a:lstStyle/>
          <a:p>
            <a:r>
              <a:rPr lang="it-IT" smtClean="0"/>
              <a:t>Video parts with different degrees of texture and dynamics</a:t>
            </a:r>
          </a:p>
          <a:p>
            <a:r>
              <a:rPr lang="it-IT" smtClean="0"/>
              <a:t>Indicators applied in different areas of the image have different behaviours</a:t>
            </a:r>
          </a:p>
          <a:p>
            <a:r>
              <a:rPr lang="it-IT" smtClean="0"/>
              <a:t>An </a:t>
            </a:r>
            <a:r>
              <a:rPr lang="it-IT" i="1" smtClean="0"/>
              <a:t>adaptive segmentation </a:t>
            </a:r>
            <a:r>
              <a:rPr lang="it-IT" smtClean="0"/>
              <a:t>of the image is able to make the tampering detection more robust.</a:t>
            </a:r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Segmentation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4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8" name="Rectangle 7"/>
          <p:cNvSpPr/>
          <p:nvPr/>
        </p:nvSpPr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 flipV="1">
            <a:off x="1530260" y="5754804"/>
            <a:ext cx="14986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251" y="5431639"/>
            <a:ext cx="125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dynamics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52180" y="4768219"/>
            <a:ext cx="1472520" cy="508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92894" y="5053562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low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4581525" y="3407513"/>
            <a:ext cx="2654769" cy="47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36294" y="2992946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high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: row and column number of pixel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: mean and standard deviation of the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dirty="0" smtClean="0"/>
                  <a:t> 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smtClean="0"/>
                  <a:t>during time</a:t>
                </a:r>
                <a:endParaRPr lang="it-IT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/>
                  <a:t>: mean and standard deviation of the </a:t>
                </a:r>
                <a:r>
                  <a:rPr lang="it-IT" dirty="0" smtClean="0"/>
                  <a:t>gradient norm 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smtClean="0"/>
                  <a:t>during time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pic>
        <p:nvPicPr>
          <p:cNvPr id="27" name="Immagin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magin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Immagin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magin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magin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16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18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lvl="1"/>
                <a:r>
                  <a:rPr lang="it-IT" dirty="0" smtClean="0"/>
                  <a:t>Euclidean distances are scaled by a weight inverserly proportional to the standard deviation over the cluster</a:t>
                </a:r>
              </a:p>
              <a:p>
                <a:pPr lvl="1"/>
                <a:r>
                  <a:rPr lang="it-IT" b="1" dirty="0" smtClean="0"/>
                  <a:t>Calinski-Harabasz criterion </a:t>
                </a:r>
                <a:r>
                  <a:rPr lang="it-IT" dirty="0" smtClean="0"/>
                  <a:t>for number of cluster choice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pic>
        <p:nvPicPr>
          <p:cNvPr id="24" name="Immagin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Immagin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magin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Immagin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16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18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761" y="4654259"/>
            <a:ext cx="2404820" cy="179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Right Arrow 33"/>
          <p:cNvSpPr/>
          <p:nvPr/>
        </p:nvSpPr>
        <p:spPr>
          <a:xfrm rot="2010219">
            <a:off x="6049314" y="5354501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ight Arrow 34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22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8224838" cy="198465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smtClean="0"/>
                  <a:t>Refinement </a:t>
                </a:r>
                <a:r>
                  <a:rPr lang="it-IT" dirty="0" smtClean="0"/>
                  <a:t>with </a:t>
                </a:r>
                <a:r>
                  <a:rPr lang="it-IT" b="1" i="1" dirty="0"/>
                  <a:t>m</a:t>
                </a:r>
                <a:r>
                  <a:rPr lang="it-IT" b="1" i="1" dirty="0" smtClean="0"/>
                  <a:t>orphological operators </a:t>
                </a:r>
                <a:r>
                  <a:rPr lang="it-IT" dirty="0" smtClean="0"/>
                  <a:t>to remove boundaries and tiny regions</a:t>
                </a:r>
                <a:endParaRPr lang="it-IT" b="1" dirty="0" smtClean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8224838" cy="1984656"/>
              </a:xfrm>
              <a:blipFill rotWithShape="0">
                <a:blip r:embed="rId15"/>
                <a:stretch>
                  <a:fillRect l="-2076" t="-61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05256" y="6553200"/>
            <a:ext cx="3838194" cy="304800"/>
          </a:xfrm>
        </p:spPr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pic>
        <p:nvPicPr>
          <p:cNvPr id="18" name="Immagine 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Immagin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magine 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Immagine 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21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23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8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761" y="4654259"/>
            <a:ext cx="2404820" cy="179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ight Arrow 28"/>
          <p:cNvSpPr/>
          <p:nvPr/>
        </p:nvSpPr>
        <p:spPr>
          <a:xfrm rot="16200000">
            <a:off x="7516246" y="421347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824" y="2399722"/>
            <a:ext cx="2398695" cy="1792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ight Arrow 30"/>
          <p:cNvSpPr/>
          <p:nvPr/>
        </p:nvSpPr>
        <p:spPr>
          <a:xfrm rot="2010219">
            <a:off x="6049314" y="5354501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ight Arrow 31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76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8224838" cy="17811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smtClean="0"/>
                  <a:t>Refinement </a:t>
                </a:r>
                <a:r>
                  <a:rPr lang="it-IT" dirty="0" smtClean="0"/>
                  <a:t>with </a:t>
                </a:r>
                <a:r>
                  <a:rPr lang="it-IT" b="1" i="1" dirty="0"/>
                  <a:t>m</a:t>
                </a:r>
                <a:r>
                  <a:rPr lang="it-IT" b="1" i="1" dirty="0" smtClean="0"/>
                  <a:t>orphological operators </a:t>
                </a:r>
                <a:r>
                  <a:rPr lang="it-IT" dirty="0" smtClean="0"/>
                  <a:t>to remove boundaries and tiny regions</a:t>
                </a:r>
                <a:endParaRPr lang="it-IT" b="1" dirty="0" smtClean="0"/>
              </a:p>
              <a:p>
                <a:endParaRPr lang="it-IT" smtClean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8224838" cy="1781175"/>
              </a:xfrm>
              <a:blipFill rotWithShape="0">
                <a:blip r:embed="rId3"/>
                <a:stretch>
                  <a:fillRect l="-2076" t="-68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62025" y="2970212"/>
                <a:ext cx="7153275" cy="3249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Indicators are then computed </a:t>
                </a:r>
                <a:r>
                  <a:rPr lang="it-IT" sz="2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each region</a:t>
                </a: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2400" dirty="0">
                    <a:solidFill>
                      <a:srgbClr val="002060"/>
                    </a:solidFill>
                  </a:rPr>
                  <a:t/>
                </a:r>
                <a:br>
                  <a:rPr lang="it-IT" sz="2400" dirty="0">
                    <a:solidFill>
                      <a:srgbClr val="00206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it-IT" sz="2400" dirty="0">
                    <a:solidFill>
                      <a:srgbClr val="002060"/>
                    </a:solidFill>
                  </a:rPr>
                  <a:t/>
                </a:r>
                <a:br>
                  <a:rPr lang="it-IT" sz="2400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k-th region extracted from image</a:t>
                </a:r>
                <a:r>
                  <a:rPr lang="it-IT" sz="2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sz="240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number of pixels in the k-th region</a:t>
                </a:r>
                <a:r>
                  <a:rPr lang="it-IT" sz="2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2970212"/>
                <a:ext cx="7153275" cy="3249614"/>
              </a:xfrm>
              <a:prstGeom prst="rect">
                <a:avLst/>
              </a:prstGeom>
              <a:blipFill rotWithShape="0">
                <a:blip r:embed="rId4"/>
                <a:stretch>
                  <a:fillRect l="-1364" b="-1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44563"/>
            <a:ext cx="7560460" cy="548957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7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81226"/>
            <a:ext cx="7571954" cy="54162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1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82706"/>
            <a:ext cx="7546331" cy="54132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Algorithm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Training phase, compute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 </a:t>
                </a:r>
                <a:endParaRPr lang="it-IT" sz="2200" dirty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Get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Compute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it-IT" sz="2200" b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it-IT" sz="22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 smtClean="0"/>
                  <a:t>If</a:t>
                </a:r>
                <a:r>
                  <a:rPr lang="it-IT" sz="2200" dirty="0" smtClean="0"/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blurring alert</a:t>
                </a:r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/>
                  <a:t>If</a:t>
                </a:r>
                <a:r>
                  <a:rPr lang="it-IT" sz="2200" dirty="0"/>
                  <a:t> 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200" dirty="0" smtClean="0"/>
                  <a:t> </a:t>
                </a:r>
                <a:r>
                  <a:rPr lang="it-IT" sz="2200" i="1" dirty="0" smtClean="0"/>
                  <a:t>for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it-IT" sz="2200" dirty="0" smtClean="0"/>
                  <a:t> regions </a:t>
                </a:r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camera displacement alert</a:t>
                </a: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200" dirty="0" smtClean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blipFill rotWithShape="0">
                <a:blip r:embed="rId3"/>
                <a:stretch>
                  <a:fillRect l="-2717" t="-1566"/>
                </a:stretch>
              </a:blipFill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98468" y="2293485"/>
            <a:ext cx="204060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Training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5960" y="3458282"/>
            <a:ext cx="2016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Operational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597" y="2714172"/>
            <a:ext cx="5951758" cy="9869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312" y="958236"/>
            <a:ext cx="5904654" cy="156184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046902" y="2040543"/>
            <a:ext cx="36012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6254060" y="4617778"/>
            <a:ext cx="1944216" cy="864096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ysClr val="windowText" lastClr="000000"/>
                </a:solidFill>
              </a:rPr>
              <a:t>Detect?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7218772" y="3013485"/>
            <a:ext cx="5188" cy="4447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4" idx="0"/>
          </p:cNvCxnSpPr>
          <p:nvPr/>
        </p:nvCxnSpPr>
        <p:spPr>
          <a:xfrm>
            <a:off x="7223960" y="4178282"/>
            <a:ext cx="2208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7226168" y="5481874"/>
            <a:ext cx="0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59648" y="46177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no</a:t>
            </a:r>
            <a:endParaRPr lang="it-IT" dirty="0">
              <a:solidFill>
                <a:srgbClr val="000000"/>
              </a:solidFill>
            </a:endParaRPr>
          </a:p>
        </p:txBody>
      </p:sp>
      <p:cxnSp>
        <p:nvCxnSpPr>
          <p:cNvPr id="19" name="Elbow Connector 18"/>
          <p:cNvCxnSpPr>
            <a:stCxn id="14" idx="3"/>
          </p:cNvCxnSpPr>
          <p:nvPr/>
        </p:nvCxnSpPr>
        <p:spPr>
          <a:xfrm flipH="1" flipV="1">
            <a:off x="7226168" y="3165864"/>
            <a:ext cx="972108" cy="1883962"/>
          </a:xfrm>
          <a:prstGeom prst="bentConnector4">
            <a:avLst>
              <a:gd name="adj1" fmla="val -79395"/>
              <a:gd name="adj2" fmla="val 10003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1413" y="1200826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>
                <a:solidFill>
                  <a:srgbClr val="000000"/>
                </a:solidFill>
              </a:rPr>
              <a:t>Training frames,</a:t>
            </a:r>
            <a:endParaRPr lang="it-IT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=1,…,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it-IT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336648" y="54353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yes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598" y="3877216"/>
            <a:ext cx="5951758" cy="204415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pic>
        <p:nvPicPr>
          <p:cNvPr id="25" name="Picture 4" descr="http://d.stockcharts.com/img/articles/2014/05/1400012133177131605497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59" y="5921370"/>
            <a:ext cx="622626" cy="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254646" y="905890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mtClean="0">
                <a:solidFill>
                  <a:srgbClr val="000000"/>
                </a:solidFill>
              </a:rPr>
              <a:t>INPUT:</a:t>
            </a:r>
            <a:endParaRPr lang="it-IT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592931" y="909638"/>
            <a:ext cx="8229599" cy="383548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Scenario</a:t>
            </a:r>
            <a:r>
              <a:rPr lang="it-IT" b="1" dirty="0" smtClean="0"/>
              <a:t>: </a:t>
            </a:r>
            <a:r>
              <a:rPr lang="it-IT" dirty="0" smtClean="0"/>
              <a:t>video monitoring systems operating outdoor and in harsh environments</a:t>
            </a:r>
            <a:endParaRPr lang="it-IT" b="1" dirty="0" smtClean="0"/>
          </a:p>
          <a:p>
            <a:pPr marL="0" indent="0">
              <a:buNone/>
            </a:pPr>
            <a:r>
              <a:rPr lang="en-US" b="1" dirty="0" smtClean="0"/>
              <a:t>Tampering Detection</a:t>
            </a:r>
            <a:r>
              <a:rPr lang="it-IT" b="1" dirty="0" smtClean="0"/>
              <a:t>: </a:t>
            </a:r>
            <a:r>
              <a:rPr lang="it-IT" dirty="0" smtClean="0"/>
              <a:t>automatic identification of events that could prevent the correct image acquisition</a:t>
            </a:r>
          </a:p>
          <a:p>
            <a:pPr lvl="1"/>
            <a:r>
              <a:rPr lang="it-IT" b="0" i="1" dirty="0" smtClean="0"/>
              <a:t>Camera sabotage</a:t>
            </a:r>
          </a:p>
          <a:p>
            <a:pPr lvl="1"/>
            <a:r>
              <a:rPr lang="it-IT" i="1" dirty="0" smtClean="0"/>
              <a:t>Natural phenomena </a:t>
            </a:r>
            <a:r>
              <a:rPr lang="it-IT" dirty="0" smtClean="0"/>
              <a:t>(wind, rain drops, snow…)</a:t>
            </a:r>
            <a:endParaRPr lang="it-IT" b="0" i="1" dirty="0" smtClean="0"/>
          </a:p>
          <a:p>
            <a:pPr marL="0" indent="0">
              <a:buNone/>
            </a:pPr>
            <a:r>
              <a:rPr lang="it-IT" b="1" dirty="0" smtClean="0"/>
              <a:t>Degradations on images:</a:t>
            </a:r>
            <a:endParaRPr lang="it-IT" b="1" dirty="0"/>
          </a:p>
          <a:p>
            <a:pPr marL="742950" lvl="1" indent="-285750"/>
            <a:r>
              <a:rPr lang="it-IT" dirty="0" smtClean="0"/>
              <a:t>Change of the camera view-point</a:t>
            </a:r>
          </a:p>
          <a:p>
            <a:pPr marL="742950" lvl="1" indent="-285750"/>
            <a:r>
              <a:rPr lang="it-IT" dirty="0" smtClean="0"/>
              <a:t>Blurring artefacts</a:t>
            </a:r>
          </a:p>
          <a:p>
            <a:pPr marL="457200" lvl="1" indent="0">
              <a:buNone/>
            </a:pPr>
            <a:r>
              <a:rPr lang="it-IT" dirty="0" smtClean="0"/>
              <a:t>which causes a substantial loss of information </a:t>
            </a:r>
          </a:p>
          <a:p>
            <a:pPr marL="742950" lvl="1" indent="-285750"/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/>
            <a:endParaRPr lang="en-US" sz="1800" dirty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Motivation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737151"/>
              </p:ext>
            </p:extLst>
          </p:nvPr>
        </p:nvGraphicFramePr>
        <p:xfrm>
          <a:off x="2377087" y="5119680"/>
          <a:ext cx="2233188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Acrobat Document" r:id="rId4" imgW="4276641" imgH="3133580" progId="AcroExch.Document.11">
                  <p:embed/>
                </p:oleObj>
              </mc:Choice>
              <mc:Fallback>
                <p:oleObj name="Acrobat Document" r:id="rId4" imgW="4276641" imgH="31335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7087" y="5119680"/>
                        <a:ext cx="2233188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9994"/>
              </p:ext>
            </p:extLst>
          </p:nvPr>
        </p:nvGraphicFramePr>
        <p:xfrm>
          <a:off x="75994" y="5119680"/>
          <a:ext cx="2233186" cy="164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Acrobat Document" r:id="rId6" imgW="4381298" imgH="3219228" progId="AcroExch.Document.11">
                  <p:embed/>
                </p:oleObj>
              </mc:Choice>
              <mc:Fallback>
                <p:oleObj name="Acrobat Document" r:id="rId6" imgW="4381298" imgH="32192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94" y="5119680"/>
                        <a:ext cx="2233186" cy="164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208479"/>
              </p:ext>
            </p:extLst>
          </p:nvPr>
        </p:nvGraphicFramePr>
        <p:xfrm>
          <a:off x="4678182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Acrobat Document" r:id="rId8" imgW="4495665" imgH="3371611" progId="AcroExch.Document.11">
                  <p:embed/>
                </p:oleObj>
              </mc:Choice>
              <mc:Fallback>
                <p:oleObj name="Acrobat Document" r:id="rId8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8182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180690"/>
              </p:ext>
            </p:extLst>
          </p:nvPr>
        </p:nvGraphicFramePr>
        <p:xfrm>
          <a:off x="6927881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Acrobat Document" r:id="rId10" imgW="4495665" imgH="3371611" progId="AcroExch.Document.11">
                  <p:embed/>
                </p:oleObj>
              </mc:Choice>
              <mc:Fallback>
                <p:oleObj name="Acrobat Document" r:id="rId10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7881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1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Algorithm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Training phase, compute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 </a:t>
                </a:r>
                <a:endParaRPr lang="it-IT" sz="2200" dirty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Get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Compute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it-IT" sz="2200" b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it-IT" sz="22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 smtClean="0"/>
                  <a:t>If</a:t>
                </a:r>
                <a:r>
                  <a:rPr lang="it-IT" sz="2200" dirty="0" smtClean="0"/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blurring alert</a:t>
                </a:r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/>
                  <a:t>If</a:t>
                </a:r>
                <a:r>
                  <a:rPr lang="it-IT" sz="2200" dirty="0"/>
                  <a:t> 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200" dirty="0" smtClean="0"/>
                  <a:t> </a:t>
                </a:r>
                <a:r>
                  <a:rPr lang="it-IT" sz="2200" i="1" dirty="0" smtClean="0"/>
                  <a:t>for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it-IT" sz="2200" dirty="0" smtClean="0"/>
                  <a:t> regions </a:t>
                </a:r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 raise </a:t>
                </a:r>
                <a:r>
                  <a:rPr lang="it-IT" sz="2200" dirty="0" smtClean="0"/>
                  <a:t>a camera displacement alert</a:t>
                </a: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200" dirty="0" smtClean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blipFill rotWithShape="0">
                <a:blip r:embed="rId3"/>
                <a:stretch>
                  <a:fillRect l="-2717" t="-1566"/>
                </a:stretch>
              </a:blipFill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98468" y="2293485"/>
            <a:ext cx="204060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Training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5960" y="3458282"/>
            <a:ext cx="2016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Operational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597" y="2714172"/>
            <a:ext cx="5951758" cy="9869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312" y="958236"/>
            <a:ext cx="5904654" cy="156184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046902" y="2040543"/>
            <a:ext cx="36012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6254060" y="4617778"/>
            <a:ext cx="1944216" cy="864096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ysClr val="windowText" lastClr="000000"/>
                </a:solidFill>
              </a:rPr>
              <a:t>Detect?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7218772" y="3013485"/>
            <a:ext cx="5188" cy="4447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4" idx="0"/>
          </p:cNvCxnSpPr>
          <p:nvPr/>
        </p:nvCxnSpPr>
        <p:spPr>
          <a:xfrm>
            <a:off x="7223960" y="4178282"/>
            <a:ext cx="2208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7226168" y="5481874"/>
            <a:ext cx="0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59648" y="46177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no</a:t>
            </a:r>
            <a:endParaRPr lang="it-IT" dirty="0">
              <a:solidFill>
                <a:srgbClr val="000000"/>
              </a:solidFill>
            </a:endParaRPr>
          </a:p>
        </p:txBody>
      </p:sp>
      <p:cxnSp>
        <p:nvCxnSpPr>
          <p:cNvPr id="19" name="Elbow Connector 18"/>
          <p:cNvCxnSpPr>
            <a:stCxn id="14" idx="3"/>
          </p:cNvCxnSpPr>
          <p:nvPr/>
        </p:nvCxnSpPr>
        <p:spPr>
          <a:xfrm flipH="1" flipV="1">
            <a:off x="7226168" y="3165864"/>
            <a:ext cx="972108" cy="1883962"/>
          </a:xfrm>
          <a:prstGeom prst="bentConnector4">
            <a:avLst>
              <a:gd name="adj1" fmla="val -79395"/>
              <a:gd name="adj2" fmla="val 10003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1413" y="1200826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>
                <a:solidFill>
                  <a:srgbClr val="000000"/>
                </a:solidFill>
              </a:rPr>
              <a:t>Training frames,</a:t>
            </a:r>
            <a:endParaRPr lang="it-IT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=1,…,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it-IT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336648" y="54353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yes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598" y="3877216"/>
            <a:ext cx="5951758" cy="204415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pic>
        <p:nvPicPr>
          <p:cNvPr id="25" name="Picture 4" descr="http://d.stockcharts.com/img/articles/2014/05/1400012133177131605497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59" y="5921370"/>
            <a:ext cx="622626" cy="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254646" y="905890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mtClean="0">
                <a:solidFill>
                  <a:srgbClr val="000000"/>
                </a:solidFill>
              </a:rPr>
              <a:t>INPUT:</a:t>
            </a:r>
            <a:endParaRPr lang="it-IT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5333" y="5266267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2107024" y="4932864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206755" y="4932867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2018748" y="4113689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3915283" y="4113692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2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 smtClean="0"/>
                  <a:t>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it-IT" dirty="0" smtClean="0"/>
                  <a:t> determine the </a:t>
                </a:r>
                <a:r>
                  <a:rPr lang="it-IT" b="1" dirty="0" smtClean="0"/>
                  <a:t>minimum number of regions firing an outlier </a:t>
                </a:r>
                <a:r>
                  <a:rPr lang="it-IT" dirty="0" smtClean="0"/>
                  <a:t>before detecting a camera displacement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 smtClean="0"/>
                  <a:t> implies that the first region firing an outliers causes a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dirty="0" smtClean="0"/>
                  <a:t> not advisable, in some cases at least one region might not change (e.g. the sky region when moving the camera downward)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it-IT" dirty="0" smtClean="0"/>
                  <a:t> all but the sky (or the ground) regions have to fire an alarm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smtClean="0"/>
                  <a:t>The parameters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dirty="0" smtClean="0"/>
                  <a:t> determine </a:t>
                </a:r>
                <a:r>
                  <a:rPr lang="it-IT" b="1" dirty="0" smtClean="0"/>
                  <a:t>how far an outlier should be </a:t>
                </a:r>
                <a:r>
                  <a:rPr lang="it-IT" dirty="0" smtClean="0"/>
                  <a:t>from the expected value of the indicator.</a:t>
                </a:r>
              </a:p>
              <a:p>
                <a:pPr marL="0" indent="0">
                  <a:buNone/>
                </a:pPr>
                <a:r>
                  <a:rPr lang="it-IT" dirty="0" smtClean="0"/>
                  <a:t>We investigate these parameters empirically.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24" t="-2463" r="-31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72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6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574058"/>
            <a:ext cx="2580409" cy="1935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368" y="2813322"/>
            <a:ext cx="1914460" cy="143584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8224838" cy="1194544"/>
          </a:xfrm>
        </p:spPr>
        <p:txBody>
          <a:bodyPr/>
          <a:lstStyle/>
          <a:p>
            <a:r>
              <a:rPr lang="it-IT" dirty="0" smtClean="0"/>
              <a:t>8 sequences taken from webcams monitoring different urban areas (</a:t>
            </a:r>
            <a:r>
              <a:rPr lang="it-IT" smtClean="0"/>
              <a:t>more than 12200 </a:t>
            </a:r>
            <a:r>
              <a:rPr lang="it-IT" dirty="0" smtClean="0"/>
              <a:t>frames overall)</a:t>
            </a:r>
          </a:p>
          <a:p>
            <a:r>
              <a:rPr lang="it-IT" dirty="0"/>
              <a:t>T</a:t>
            </a:r>
            <a:r>
              <a:rPr lang="it-IT" dirty="0" smtClean="0"/>
              <a:t>amper </a:t>
            </a:r>
            <a:r>
              <a:rPr lang="it-IT" smtClean="0"/>
              <a:t>was introduced </a:t>
            </a:r>
            <a:r>
              <a:rPr lang="it-IT" i="1" dirty="0" smtClean="0"/>
              <a:t>synthetically </a:t>
            </a:r>
            <a:r>
              <a:rPr lang="it-IT" dirty="0" smtClean="0"/>
              <a:t>in 10% of frames</a:t>
            </a:r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Experiments</a:t>
            </a:r>
            <a:endParaRPr lang="it-I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187" y="2813323"/>
            <a:ext cx="1914460" cy="1435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1282" y="2813325"/>
            <a:ext cx="1914460" cy="14358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17615" y="2696940"/>
            <a:ext cx="1914460" cy="143584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/>
          <p:cNvCxnSpPr>
            <a:stCxn id="9" idx="3"/>
            <a:endCxn id="8" idx="1"/>
          </p:cNvCxnSpPr>
          <p:nvPr/>
        </p:nvCxnSpPr>
        <p:spPr>
          <a:xfrm flipV="1">
            <a:off x="2855742" y="3531245"/>
            <a:ext cx="1118626" cy="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0"/>
            <a:endCxn id="10" idx="0"/>
          </p:cNvCxnSpPr>
          <p:nvPr/>
        </p:nvCxnSpPr>
        <p:spPr>
          <a:xfrm rot="16200000" flipH="1">
            <a:off x="4644439" y="-172655"/>
            <a:ext cx="116383" cy="5855572"/>
          </a:xfrm>
          <a:prstGeom prst="curvedConnector3">
            <a:avLst>
              <a:gd name="adj1" fmla="val -19642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368" y="5004817"/>
            <a:ext cx="1914460" cy="143584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2"/>
            <a:endCxn id="24" idx="0"/>
          </p:cNvCxnSpPr>
          <p:nvPr/>
        </p:nvCxnSpPr>
        <p:spPr>
          <a:xfrm>
            <a:off x="4931598" y="4249167"/>
            <a:ext cx="0" cy="208563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5197883" y="3256390"/>
            <a:ext cx="17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Normal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206497" y="5457876"/>
            <a:ext cx="17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Blurred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892876" y="3341580"/>
            <a:ext cx="187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Displaced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79989" y="4457730"/>
            <a:ext cx="170321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600" b="1" i="1" smtClean="0">
                <a:solidFill>
                  <a:srgbClr val="002060"/>
                </a:solidFill>
                <a:latin typeface="Arial (Corpo)"/>
              </a:rPr>
              <a:t>Gaussian filter</a:t>
            </a:r>
            <a:endParaRPr lang="it-IT" sz="1600" b="1" i="1">
              <a:solidFill>
                <a:srgbClr val="002060"/>
              </a:solidFill>
              <a:latin typeface="Arial (Corpo)"/>
            </a:endParaRPr>
          </a:p>
        </p:txBody>
      </p:sp>
      <p:cxnSp>
        <p:nvCxnSpPr>
          <p:cNvPr id="28" name="Straight Arrow Connector 27"/>
          <p:cNvCxnSpPr>
            <a:stCxn id="24" idx="2"/>
            <a:endCxn id="17" idx="0"/>
          </p:cNvCxnSpPr>
          <p:nvPr/>
        </p:nvCxnSpPr>
        <p:spPr>
          <a:xfrm>
            <a:off x="4931598" y="4796284"/>
            <a:ext cx="0" cy="208533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smtClean="0"/>
                  <a:t>8 sequences taken from webcams monitoring different urban areas (</a:t>
                </a:r>
                <a:r>
                  <a:rPr lang="it-IT" smtClean="0"/>
                  <a:t>more than 12200 </a:t>
                </a:r>
                <a:r>
                  <a:rPr lang="it-IT" dirty="0" smtClean="0"/>
                  <a:t>frames overall)</a:t>
                </a:r>
              </a:p>
              <a:p>
                <a:r>
                  <a:rPr lang="it-IT" dirty="0"/>
                  <a:t>T</a:t>
                </a:r>
                <a:r>
                  <a:rPr lang="it-IT" dirty="0" smtClean="0"/>
                  <a:t>amper </a:t>
                </a:r>
                <a:r>
                  <a:rPr lang="it-IT" smtClean="0"/>
                  <a:t>was introduced </a:t>
                </a:r>
                <a:r>
                  <a:rPr lang="it-IT" i="1" dirty="0" smtClean="0"/>
                  <a:t>synthetically </a:t>
                </a:r>
                <a:r>
                  <a:rPr lang="it-IT" dirty="0" smtClean="0"/>
                  <a:t>in 10% of frames</a:t>
                </a:r>
              </a:p>
              <a:p>
                <a:r>
                  <a:rPr lang="it-IT" dirty="0" smtClean="0"/>
                  <a:t>Different configurations have been compared:</a:t>
                </a:r>
              </a:p>
              <a:p>
                <a:pPr lvl="1"/>
                <a:r>
                  <a:rPr lang="it-IT" dirty="0" smtClean="0"/>
                  <a:t>Segmentation vs. whole image</a:t>
                </a:r>
              </a:p>
              <a:p>
                <a:pPr lvl="1"/>
                <a:r>
                  <a:rPr lang="it-IT" dirty="0" smtClean="0"/>
                  <a:t>Adaptive regions (Algorithm 1) vs. Voronoi regions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it-IT" dirty="0" smtClean="0"/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it-IT" dirty="0" smtClean="0"/>
              </a:p>
              <a:p>
                <a:r>
                  <a:rPr lang="it-IT" dirty="0" smtClean="0"/>
                  <a:t>ROC curves have been computed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it-IT" dirty="0" smtClean="0"/>
                  <a:t>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it-IT" dirty="0" smtClean="0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it-IT" dirty="0" smtClean="0"/>
              </a:p>
              <a:p>
                <a:endParaRPr lang="it-IT" dirty="0" smtClean="0"/>
              </a:p>
              <a:p>
                <a:r>
                  <a:rPr lang="it-IT" dirty="0" smtClean="0"/>
                  <a:t>Sequences can be provided upon request.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Experiments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4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582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Displacement detection - FD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99.89%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99.65%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=15.6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=99.92%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=6.5</m:t>
                    </m:r>
                  </m:oMath>
                </a14:m>
                <a:endParaRPr lang="it-IT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=91.67%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95" b="-3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12918"/>
            <a:ext cx="4334366" cy="389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=18.64</m:t>
                    </m:r>
                  </m:oMath>
                </a14:m>
                <a:endParaRPr lang="it-IT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=89.05%</m:t>
                    </m:r>
                  </m:oMath>
                </a14:m>
                <a:endParaRPr lang="it-IT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553" b="-9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729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Displacement detection - Luma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98.44%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84.07%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=5.8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=73.98%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=3.7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=17.85%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95" b="-3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20789"/>
            <a:ext cx="4334366" cy="3878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=53.02%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553" b="-9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582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Blurring detection - Gradient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98.4%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99.13%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73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=6,2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=90,77%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=3,4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=92,85%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737801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59" b="-35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17845"/>
            <a:ext cx="4334366" cy="3884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304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it-IT" sz="240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8,1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=83,21%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30401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465" b="-9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1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271045"/>
              </p:ext>
            </p:extLst>
          </p:nvPr>
        </p:nvGraphicFramePr>
        <p:xfrm>
          <a:off x="352766" y="944563"/>
          <a:ext cx="8481671" cy="268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Acrobat Document" r:id="rId3" imgW="12925408" imgH="4085975" progId="AcroExch.Document.11">
                  <p:embed/>
                </p:oleObj>
              </mc:Choice>
              <mc:Fallback>
                <p:oleObj name="Acrobat Document" r:id="rId3" imgW="12925408" imgH="408597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766" y="944563"/>
                        <a:ext cx="8481671" cy="268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3768132"/>
            <a:ext cx="8224838" cy="2248493"/>
          </a:xfrm>
        </p:spPr>
        <p:txBody>
          <a:bodyPr/>
          <a:lstStyle/>
          <a:p>
            <a:r>
              <a:rPr lang="it-IT" dirty="0" smtClean="0"/>
              <a:t>Camera displacements can be better detected by monitoring FD than luma</a:t>
            </a:r>
          </a:p>
          <a:p>
            <a:pPr lvl="1"/>
            <a:r>
              <a:rPr lang="it-IT" sz="2000" dirty="0" smtClean="0"/>
              <a:t>But luma requires less computational and memory resources</a:t>
            </a:r>
          </a:p>
          <a:p>
            <a:r>
              <a:rPr lang="it-IT" dirty="0" smtClean="0"/>
              <a:t>Blurring is more effectively detected by monitoring the whole image at once</a:t>
            </a:r>
          </a:p>
          <a:p>
            <a:r>
              <a:rPr lang="it-IT" dirty="0" smtClean="0"/>
              <a:t>In low-power scenario, it is important to operate at low FPR </a:t>
            </a:r>
          </a:p>
          <a:p>
            <a:pPr lvl="1"/>
            <a:r>
              <a:rPr lang="it-IT" sz="2000" dirty="0" smtClean="0"/>
              <a:t>Prevent useless data </a:t>
            </a:r>
            <a:r>
              <a:rPr lang="it-IT" sz="2000" smtClean="0"/>
              <a:t>transmission (reduce </a:t>
            </a:r>
            <a:r>
              <a:rPr lang="it-IT" sz="2000" dirty="0" smtClean="0"/>
              <a:t>battery lifetime)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65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814101"/>
            <a:ext cx="8534401" cy="5524499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perform tampering detection by solely monitoring the video stream acquired form a low-powered device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b="1" dirty="0" smtClean="0"/>
              <a:t>Target Device: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  <a:endParaRPr lang="it-IT" dirty="0"/>
          </a:p>
          <a:p>
            <a:pPr lvl="1"/>
            <a:r>
              <a:rPr lang="it-IT" dirty="0" smtClean="0"/>
              <a:t>Two </a:t>
            </a:r>
            <a:r>
              <a:rPr lang="it-IT" dirty="0"/>
              <a:t>AA batteries 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Imaging analytics tasks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case of event detection </a:t>
            </a:r>
          </a:p>
          <a:p>
            <a:pPr lvl="2"/>
            <a:r>
              <a:rPr lang="en-US" sz="2400" dirty="0" smtClean="0"/>
              <a:t>Send “</a:t>
            </a:r>
            <a:r>
              <a:rPr lang="en-US" sz="2400" dirty="0"/>
              <a:t>event detected” message </a:t>
            </a:r>
          </a:p>
          <a:p>
            <a:pPr lvl="2"/>
            <a:r>
              <a:rPr lang="en-US" sz="2400" dirty="0" smtClean="0"/>
              <a:t>Transfer </a:t>
            </a:r>
            <a:r>
              <a:rPr lang="en-US" sz="2400" dirty="0"/>
              <a:t>compressed </a:t>
            </a:r>
            <a:r>
              <a:rPr lang="en-US" sz="2400" dirty="0" smtClean="0"/>
              <a:t>images</a:t>
            </a:r>
            <a:br>
              <a:rPr lang="en-US" sz="2400" dirty="0" smtClean="0"/>
            </a:br>
            <a:r>
              <a:rPr lang="en-US" sz="2400" dirty="0" smtClean="0"/>
              <a:t>sequence </a:t>
            </a:r>
            <a:r>
              <a:rPr lang="en-US" sz="2400" dirty="0"/>
              <a:t>(</a:t>
            </a:r>
            <a:r>
              <a:rPr lang="en-US" sz="2400" dirty="0" err="1"/>
              <a:t>mjpeg</a:t>
            </a:r>
            <a:r>
              <a:rPr lang="en-US" sz="2400" dirty="0"/>
              <a:t>) </a:t>
            </a:r>
          </a:p>
          <a:p>
            <a:r>
              <a:rPr lang="it-IT" b="1" dirty="0" smtClean="0"/>
              <a:t>Challenges:</a:t>
            </a:r>
          </a:p>
          <a:p>
            <a:pPr lvl="1"/>
            <a:r>
              <a:rPr lang="it-IT" dirty="0" smtClean="0"/>
              <a:t>Computational constraints</a:t>
            </a:r>
          </a:p>
          <a:p>
            <a:pPr lvl="1"/>
            <a:r>
              <a:rPr lang="it-IT" dirty="0" smtClean="0"/>
              <a:t>Very low frame rates  (e.g, &lt; 1 frame per minute)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Our Goal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402" y="3015843"/>
            <a:ext cx="2646101" cy="2251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086" y="889911"/>
            <a:ext cx="861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Low-power </a:t>
            </a:r>
            <a:r>
              <a:rPr lang="it-IT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 </a:t>
            </a:r>
            <a:r>
              <a:rPr lang="it-IT" sz="2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autonomously detect tampering </a:t>
            </a:r>
            <a:r>
              <a:rPr lang="it-IT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to activate suitable countermeasures</a:t>
            </a:r>
            <a:endParaRPr lang="it-IT" dirty="0"/>
          </a:p>
        </p:txBody>
      </p:sp>
      <p:pic>
        <p:nvPicPr>
          <p:cNvPr id="11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767" y="5159623"/>
            <a:ext cx="1490329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8099" y="2580362"/>
            <a:ext cx="8855901" cy="3972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7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Tampering detection </a:t>
            </a:r>
            <a:r>
              <a:rPr lang="it-IT" dirty="0" smtClean="0"/>
              <a:t>for </a:t>
            </a:r>
            <a:r>
              <a:rPr lang="it-IT" i="1" dirty="0" smtClean="0"/>
              <a:t>embedded smart cameras</a:t>
            </a:r>
            <a:endParaRPr lang="it-IT" dirty="0" smtClean="0"/>
          </a:p>
          <a:p>
            <a:pPr lvl="1"/>
            <a:r>
              <a:rPr lang="it-IT" dirty="0" smtClean="0"/>
              <a:t>Blur and displacements detection</a:t>
            </a:r>
          </a:p>
          <a:p>
            <a:pPr lvl="1"/>
            <a:r>
              <a:rPr lang="it-IT" dirty="0" smtClean="0"/>
              <a:t>Operating on image regions improves the detection of </a:t>
            </a:r>
            <a:r>
              <a:rPr lang="it-IT" dirty="0" smtClean="0"/>
              <a:t>camera displacements</a:t>
            </a:r>
          </a:p>
          <a:p>
            <a:pPr lvl="1"/>
            <a:r>
              <a:rPr lang="it-IT" dirty="0" smtClean="0"/>
              <a:t>Low-computational/memory requirements</a:t>
            </a:r>
            <a:endParaRPr lang="it-IT" dirty="0"/>
          </a:p>
          <a:p>
            <a:r>
              <a:rPr lang="it-IT" b="1" dirty="0" smtClean="0"/>
              <a:t>Ongoing works:</a:t>
            </a:r>
            <a:endParaRPr lang="it-IT" b="1" dirty="0"/>
          </a:p>
          <a:p>
            <a:pPr lvl="1"/>
            <a:r>
              <a:rPr lang="it-IT" dirty="0" smtClean="0"/>
              <a:t>Approacing other types of tampering </a:t>
            </a:r>
          </a:p>
          <a:p>
            <a:pPr lvl="2"/>
            <a:r>
              <a:rPr lang="it-IT" sz="2400" dirty="0"/>
              <a:t>e</a:t>
            </a:r>
            <a:r>
              <a:rPr lang="it-IT" sz="2400" dirty="0" smtClean="0"/>
              <a:t>.g. Degradation of imaging sensor</a:t>
            </a:r>
          </a:p>
          <a:p>
            <a:pPr lvl="1"/>
            <a:r>
              <a:rPr lang="it-IT" dirty="0" smtClean="0"/>
              <a:t>Integration of </a:t>
            </a:r>
            <a:r>
              <a:rPr lang="it-IT" b="1" i="1" dirty="0" smtClean="0"/>
              <a:t>sequential monitoring schemes</a:t>
            </a:r>
          </a:p>
          <a:p>
            <a:pPr lvl="2"/>
            <a:r>
              <a:rPr lang="it-IT" sz="2400" dirty="0"/>
              <a:t>t</a:t>
            </a:r>
            <a:r>
              <a:rPr lang="it-IT" sz="2400" dirty="0" smtClean="0"/>
              <a:t>o detect subtle </a:t>
            </a:r>
            <a:r>
              <a:rPr lang="it-IT" sz="2400" dirty="0" smtClean="0"/>
              <a:t>tampering persisting over time</a:t>
            </a:r>
          </a:p>
          <a:p>
            <a:pPr lvl="1"/>
            <a:r>
              <a:rPr lang="it-IT" dirty="0" smtClean="0"/>
              <a:t>Investigate </a:t>
            </a:r>
            <a:r>
              <a:rPr lang="it-IT" b="1" i="1" dirty="0" smtClean="0"/>
              <a:t>superpixels </a:t>
            </a:r>
            <a:r>
              <a:rPr lang="it-IT" dirty="0" smtClean="0"/>
              <a:t>methods to segment the </a:t>
            </a:r>
            <a:r>
              <a:rPr lang="it-IT" dirty="0" smtClean="0"/>
              <a:t>image </a:t>
            </a:r>
          </a:p>
          <a:p>
            <a:pPr lvl="2"/>
            <a:r>
              <a:rPr lang="it-IT" sz="2400" dirty="0" smtClean="0"/>
              <a:t>exploiting the temporal information in the training sequence</a:t>
            </a:r>
            <a:endParaRPr lang="it-IT" sz="2400" dirty="0"/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Conclusions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469557" y="1176149"/>
            <a:ext cx="8349236" cy="1362075"/>
          </a:xfrm>
        </p:spPr>
        <p:txBody>
          <a:bodyPr/>
          <a:lstStyle/>
          <a:p>
            <a:pPr algn="ctr"/>
            <a:r>
              <a:rPr lang="it-IT" smtClean="0"/>
              <a:t>Thanks for your attention!</a:t>
            </a:r>
            <a:br>
              <a:rPr lang="it-IT" smtClean="0"/>
            </a:br>
            <a:r>
              <a:rPr lang="it-IT" sz="2800" smtClean="0"/>
              <a:t>Any questions?</a:t>
            </a:r>
            <a:endParaRPr lang="it-IT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57" y="2994166"/>
            <a:ext cx="3962432" cy="2971824"/>
          </a:xfrm>
          <a:prstGeom prst="rect">
            <a:avLst/>
          </a:prstGeom>
          <a:blipFill dpi="0" rotWithShape="1">
            <a:blip r:embed="rId4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7" name="Rectangle 6"/>
          <p:cNvSpPr/>
          <p:nvPr/>
        </p:nvSpPr>
        <p:spPr>
          <a:xfrm>
            <a:off x="469557" y="2994166"/>
            <a:ext cx="3962432" cy="2971824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505" y="5147017"/>
            <a:ext cx="3806170" cy="889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505" y="3166497"/>
            <a:ext cx="3817052" cy="9717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24353" y="5486400"/>
            <a:ext cx="2075638" cy="42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57600" y="3652352"/>
            <a:ext cx="1242391" cy="4092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814101"/>
            <a:ext cx="8534401" cy="5524499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perform tampering detection by solely monitoring the video stream acquired form a low-powered device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b="1" dirty="0" smtClean="0"/>
              <a:t>Target Device: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  <a:endParaRPr lang="it-IT" dirty="0"/>
          </a:p>
          <a:p>
            <a:pPr lvl="1"/>
            <a:r>
              <a:rPr lang="it-IT" dirty="0" smtClean="0"/>
              <a:t>Two </a:t>
            </a:r>
            <a:r>
              <a:rPr lang="it-IT" dirty="0"/>
              <a:t>AA batteries 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Imaging analytics tasks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case of event detection </a:t>
            </a:r>
          </a:p>
          <a:p>
            <a:pPr lvl="2"/>
            <a:r>
              <a:rPr lang="en-US" sz="2400" dirty="0" smtClean="0"/>
              <a:t>Send “</a:t>
            </a:r>
            <a:r>
              <a:rPr lang="en-US" sz="2400" dirty="0"/>
              <a:t>event detected” message </a:t>
            </a:r>
          </a:p>
          <a:p>
            <a:pPr lvl="2"/>
            <a:r>
              <a:rPr lang="en-US" sz="2400" dirty="0" smtClean="0"/>
              <a:t>Transfer </a:t>
            </a:r>
            <a:r>
              <a:rPr lang="en-US" sz="2400" dirty="0"/>
              <a:t>compressed </a:t>
            </a:r>
            <a:r>
              <a:rPr lang="en-US" sz="2400" dirty="0" smtClean="0"/>
              <a:t>images</a:t>
            </a:r>
            <a:br>
              <a:rPr lang="en-US" sz="2400" dirty="0" smtClean="0"/>
            </a:br>
            <a:r>
              <a:rPr lang="en-US" sz="2400" dirty="0" smtClean="0"/>
              <a:t>sequence </a:t>
            </a:r>
            <a:r>
              <a:rPr lang="en-US" sz="2400" dirty="0"/>
              <a:t>(</a:t>
            </a:r>
            <a:r>
              <a:rPr lang="en-US" sz="2400" dirty="0" err="1"/>
              <a:t>mjpeg</a:t>
            </a:r>
            <a:r>
              <a:rPr lang="en-US" sz="2400" dirty="0"/>
              <a:t>) 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Our Goal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402" y="3015843"/>
            <a:ext cx="2646101" cy="2251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086" y="889911"/>
            <a:ext cx="861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Low-power </a:t>
            </a:r>
            <a:r>
              <a:rPr lang="it-IT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 </a:t>
            </a:r>
            <a:r>
              <a:rPr lang="it-IT" sz="2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autonomously detect tampering </a:t>
            </a:r>
            <a:r>
              <a:rPr lang="it-IT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to activate suitable countermeasures</a:t>
            </a:r>
            <a:endParaRPr lang="it-IT" dirty="0"/>
          </a:p>
        </p:txBody>
      </p:sp>
      <p:pic>
        <p:nvPicPr>
          <p:cNvPr id="11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767" y="5159623"/>
            <a:ext cx="1490329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In a low-power smart camera, tampering detection is more challenging because:</a:t>
            </a:r>
            <a:endParaRPr lang="it-IT" dirty="0"/>
          </a:p>
          <a:p>
            <a:pPr lvl="1"/>
            <a:r>
              <a:rPr lang="it-IT" dirty="0"/>
              <a:t>Computational constraints</a:t>
            </a:r>
          </a:p>
          <a:p>
            <a:pPr lvl="1"/>
            <a:r>
              <a:rPr lang="it-IT" dirty="0"/>
              <a:t>Very low frame rates  (e.g, &lt; 1 frame per minute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Even in normal conditions, the scene content might change much in between two frames</a:t>
            </a:r>
            <a:endParaRPr lang="it-IT" dirty="0"/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Challenges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1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Problem formulation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7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066800"/>
                <a:ext cx="4694140" cy="4949825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it-IT" sz="2200" dirty="0" smtClean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 smtClean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it-IT" sz="2200" dirty="0"/>
                  <a:t>: pixel’s coordinates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sz="2200" dirty="0"/>
                  <a:t>: </a:t>
                </a:r>
                <a:r>
                  <a:rPr lang="it-IT" sz="2200" i="1" dirty="0" smtClean="0"/>
                  <a:t>intensity </a:t>
                </a:r>
                <a:r>
                  <a:rPr lang="it-IT" sz="2200" dirty="0"/>
                  <a:t>value of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200" i="1" dirty="0"/>
                  <a:t>-</a:t>
                </a:r>
                <a:r>
                  <a:rPr lang="it-IT" sz="2200" dirty="0"/>
                  <a:t>th pixel </a:t>
                </a:r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in frame at time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it-IT" sz="2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it-IT" sz="22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200" dirty="0"/>
                  <a:t>: </a:t>
                </a:r>
                <a:r>
                  <a:rPr lang="it-IT" sz="2200" dirty="0" smtClean="0"/>
                  <a:t>degradation operator</a:t>
                </a:r>
              </a:p>
              <a:p>
                <a:endParaRPr lang="it-IT" sz="2200" dirty="0" smtClean="0"/>
              </a:p>
              <a:p>
                <a:pPr lvl="1"/>
                <a:endParaRPr lang="it-IT" sz="2200" dirty="0"/>
              </a:p>
              <a:p>
                <a:pPr lvl="1"/>
                <a:endParaRPr lang="it-IT" sz="2200" dirty="0"/>
              </a:p>
              <a:p>
                <a:pPr lvl="1"/>
                <a:endParaRPr lang="it-IT" sz="2200" b="0" dirty="0" smtClean="0"/>
              </a:p>
              <a:p>
                <a:endParaRPr lang="it-IT" sz="2200" b="0" dirty="0" smtClean="0"/>
              </a:p>
              <a:p>
                <a:pPr lvl="1"/>
                <a:endParaRPr lang="it-IT" sz="22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066800"/>
                <a:ext cx="4694140" cy="4949825"/>
              </a:xfrm>
              <a:blipFill rotWithShape="0">
                <a:blip r:embed="rId3"/>
                <a:stretch>
                  <a:fillRect l="-3636" t="-23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 smtClean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 smtClean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 smtClean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 xmlns="">
          <p:sp>
            <p:nvSpPr>
              <p:cNvPr id="7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blipFill rotWithShape="0">
                <a:blip r:embed="rId3"/>
                <a:stretch>
                  <a:fillRect l="-3286" t="-23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2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INAME" val="ੜੵ੊ੳ੨੺੺ੰ੭ੰ੬੫"/>
  <p:tag name="DATETIME" val="ਿਸ਼ਹ਻ਸ਼ਹ਷ਸ਼ਧਧਸਹੁ਼਽ੈ੔ਧਯ੎੔ਜ਼ਲਹੁ਷ਰ"/>
  <p:tag name="DONEBY" val="ਗ਼ਜ਼੣੨੫੹ੰ੨ੵ੶ਧ੮੨ੰ੩੶੻੻ੰ"/>
  <p:tag name="IPADDRESS" val="ੈ੎ਖ਼਷ੀ਷ਹਿਾ"/>
  <p:tag name="APPVER" val="਺ਵ਷"/>
  <p:tag name="RANDOM" val="7"/>
  <p:tag name="CHECKSUM" val="਼਷ਿ਻"/>
</p:tagLst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15081</TotalTime>
  <Words>1721</Words>
  <Application>Microsoft Office PowerPoint</Application>
  <PresentationFormat>On-screen Show (4:3)</PresentationFormat>
  <Paragraphs>426</Paragraphs>
  <Slides>41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(Corpo)</vt:lpstr>
      <vt:lpstr>Arial (Intestazioni)</vt:lpstr>
      <vt:lpstr>Calibri</vt:lpstr>
      <vt:lpstr>Cambria Math</vt:lpstr>
      <vt:lpstr>Minion Web</vt:lpstr>
      <vt:lpstr>Times New Roman</vt:lpstr>
      <vt:lpstr>Wingdings</vt:lpstr>
      <vt:lpstr>Personalizza struttura</vt:lpstr>
      <vt:lpstr>Default Design</vt:lpstr>
      <vt:lpstr>Acrobat Document</vt:lpstr>
      <vt:lpstr>Tampering Detection in Low-Power Smart Cameras</vt:lpstr>
      <vt:lpstr>Motivation</vt:lpstr>
      <vt:lpstr>Motivation</vt:lpstr>
      <vt:lpstr>Our Goal</vt:lpstr>
      <vt:lpstr>Our Goal</vt:lpstr>
      <vt:lpstr>Challenges</vt:lpstr>
      <vt:lpstr>Problem formulation</vt:lpstr>
      <vt:lpstr>Problem Formulation</vt:lpstr>
      <vt:lpstr>Problem Formulation</vt:lpstr>
      <vt:lpstr>Problem Formulation</vt:lpstr>
      <vt:lpstr>Problem Formulation</vt:lpstr>
      <vt:lpstr>Proposed solution</vt:lpstr>
      <vt:lpstr>Proposed Solution</vt:lpstr>
      <vt:lpstr>Extracted indicators</vt:lpstr>
      <vt:lpstr>Example: camera displacements</vt:lpstr>
      <vt:lpstr>Outlier detection</vt:lpstr>
      <vt:lpstr>Outlier detection</vt:lpstr>
      <vt:lpstr>Detrending</vt:lpstr>
      <vt:lpstr>Example: camera displacements</vt:lpstr>
      <vt:lpstr>Segmentation</vt:lpstr>
      <vt:lpstr>Segmentation</vt:lpstr>
      <vt:lpstr>Segmentation</vt:lpstr>
      <vt:lpstr>Segmentation</vt:lpstr>
      <vt:lpstr>Segmentation</vt:lpstr>
      <vt:lpstr>Segmentation</vt:lpstr>
      <vt:lpstr>Example: camera displacements</vt:lpstr>
      <vt:lpstr>Example: camera displacements</vt:lpstr>
      <vt:lpstr>Example: camera displacements</vt:lpstr>
      <vt:lpstr>Algorithm</vt:lpstr>
      <vt:lpstr>Algorithm</vt:lpstr>
      <vt:lpstr>The parameters</vt:lpstr>
      <vt:lpstr>experiments</vt:lpstr>
      <vt:lpstr>Experiments</vt:lpstr>
      <vt:lpstr>Experiments</vt:lpstr>
      <vt:lpstr>Results</vt:lpstr>
      <vt:lpstr>Results</vt:lpstr>
      <vt:lpstr>Results</vt:lpstr>
      <vt:lpstr>Results</vt:lpstr>
      <vt:lpstr>conclusions</vt:lpstr>
      <vt:lpstr>Conclusions</vt:lpstr>
      <vt:lpstr>Thanks for your attention! 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Adriano Gaibotti</dc:creator>
  <cp:lastModifiedBy>Paolo Boracchi</cp:lastModifiedBy>
  <cp:revision>398</cp:revision>
  <dcterms:created xsi:type="dcterms:W3CDTF">2015-04-13T08:31:08Z</dcterms:created>
  <dcterms:modified xsi:type="dcterms:W3CDTF">2015-09-28T09:13:28Z</dcterms:modified>
</cp:coreProperties>
</file>